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</p:sldMasterIdLst>
  <p:notesMasterIdLst>
    <p:notesMasterId r:id="rId27"/>
  </p:notesMasterIdLst>
  <p:sldIdLst>
    <p:sldId id="256" r:id="rId11"/>
    <p:sldId id="257" r:id="rId12"/>
    <p:sldId id="274" r:id="rId13"/>
    <p:sldId id="258" r:id="rId14"/>
    <p:sldId id="272" r:id="rId15"/>
    <p:sldId id="259" r:id="rId16"/>
    <p:sldId id="264" r:id="rId17"/>
    <p:sldId id="265" r:id="rId18"/>
    <p:sldId id="261" r:id="rId19"/>
    <p:sldId id="266" r:id="rId20"/>
    <p:sldId id="267" r:id="rId21"/>
    <p:sldId id="269" r:id="rId22"/>
    <p:sldId id="268" r:id="rId23"/>
    <p:sldId id="270" r:id="rId24"/>
    <p:sldId id="273" r:id="rId25"/>
    <p:sldId id="27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93" autoAdjust="0"/>
  </p:normalViewPr>
  <p:slideViewPr>
    <p:cSldViewPr>
      <p:cViewPr>
        <p:scale>
          <a:sx n="70" d="100"/>
          <a:sy n="70" d="100"/>
        </p:scale>
        <p:origin x="-691" y="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956C98-2153-4034-B341-11691B447763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6804CD-795E-4785-9B0A-C09F87826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37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Напечатать, скачать</a:t>
            </a:r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D083FB5-267E-4423-970E-6E453DF3808F}" type="slidenum">
              <a:rPr lang="ru-RU">
                <a:solidFill>
                  <a:prstClr val="black"/>
                </a:solidFill>
                <a:latin typeface="Arial" pitchFamily="34" charset="0"/>
              </a:rPr>
              <a:pPr>
                <a:defRPr/>
              </a:pPr>
              <a:t>5</a:t>
            </a:fld>
            <a:endParaRPr lang="ru-RU">
              <a:solidFill>
                <a:prstClr val="black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По отдельности</a:t>
            </a:r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3692D30-6D9B-4E98-8B31-F97BFF36379D}" type="slidenum">
              <a:rPr lang="ru-RU">
                <a:solidFill>
                  <a:prstClr val="black"/>
                </a:solidFill>
                <a:latin typeface="Arial" pitchFamily="34" charset="0"/>
              </a:rPr>
              <a:pPr>
                <a:defRPr/>
              </a:pPr>
              <a:t>13</a:t>
            </a:fld>
            <a:endParaRPr lang="ru-RU">
              <a:solidFill>
                <a:prstClr val="black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smtClean="0"/>
              <a:t>Ода солдату</a:t>
            </a:r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E28DA31-7357-40B5-8038-10327496F92F}" type="slidenum">
              <a:rPr lang="ru-RU">
                <a:solidFill>
                  <a:prstClr val="black"/>
                </a:solidFill>
                <a:latin typeface="Arial" pitchFamily="34" charset="0"/>
              </a:rPr>
              <a:pPr>
                <a:defRPr/>
              </a:pPr>
              <a:t>16</a:t>
            </a:fld>
            <a:endParaRPr lang="ru-RU">
              <a:solidFill>
                <a:prstClr val="black"/>
              </a:solidFill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CB3B9-748F-4758-A9F1-E7B949D8A3D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083924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FC6A4-AA2A-427D-920A-00654675885F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139332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BCFF0-5FB3-4790-B4FC-1485E548AD5A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431031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E767-A88F-4559-B39C-51FB434F065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42950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BFD31-1A58-49B5-BBD3-26DB4F72B391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02654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58C42-D817-45D3-A22D-28537AAD19F8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348785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DF216-C37E-4D82-BEF4-F606DD42C4A2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330485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EDCC5-230E-43EC-8C66-FAE9B6F91ACE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746533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A6BDA-F4F2-4C3F-9E14-840730E5128C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573129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52C2-BB74-45C7-AC80-1C12D36D26A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01829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FEE76-274A-42EC-8525-3466A456F20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2963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CB3B9-748F-4758-A9F1-E7B949D8A3D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43828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FC6A4-AA2A-427D-920A-00654675885F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6902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BCFF0-5FB3-4790-B4FC-1485E548AD5A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212717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E767-A88F-4559-B39C-51FB434F065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5512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BFD31-1A58-49B5-BBD3-26DB4F72B391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08470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58C42-D817-45D3-A22D-28537AAD19F8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38182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DF216-C37E-4D82-BEF4-F606DD42C4A2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03737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EDCC5-230E-43EC-8C66-FAE9B6F91ACE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19297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A6BDA-F4F2-4C3F-9E14-840730E5128C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91580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52C2-BB74-45C7-AC80-1C12D36D26A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82715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FEE76-274A-42EC-8525-3466A456F20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91133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CB3B9-748F-4758-A9F1-E7B949D8A3D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27233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FC6A4-AA2A-427D-920A-00654675885F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31255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BCFF0-5FB3-4790-B4FC-1485E548AD5A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05557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E767-A88F-4559-B39C-51FB434F065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33178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BFD31-1A58-49B5-BBD3-26DB4F72B391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376279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58C42-D817-45D3-A22D-28537AAD19F8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10805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DF216-C37E-4D82-BEF4-F606DD42C4A2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9223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EDCC5-230E-43EC-8C66-FAE9B6F91ACE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58045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A6BDA-F4F2-4C3F-9E14-840730E5128C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75846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52C2-BB74-45C7-AC80-1C12D36D26A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11285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FEE76-274A-42EC-8525-3466A456F20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76416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CB3B9-748F-4758-A9F1-E7B949D8A3D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870551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FC6A4-AA2A-427D-920A-00654675885F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175295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BCFF0-5FB3-4790-B4FC-1485E548AD5A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929888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E767-A88F-4559-B39C-51FB434F065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07431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BFD31-1A58-49B5-BBD3-26DB4F72B391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391729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58C42-D817-45D3-A22D-28537AAD19F8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5655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DF216-C37E-4D82-BEF4-F606DD42C4A2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31078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EDCC5-230E-43EC-8C66-FAE9B6F91ACE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87761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A6BDA-F4F2-4C3F-9E14-840730E5128C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249313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52C2-BB74-45C7-AC80-1C12D36D26A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160765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FEE76-274A-42EC-8525-3466A456F20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470679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CB3B9-748F-4758-A9F1-E7B949D8A3D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816012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FC6A4-AA2A-427D-920A-00654675885F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205830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BCFF0-5FB3-4790-B4FC-1485E548AD5A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247817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E767-A88F-4559-B39C-51FB434F065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237730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BFD31-1A58-49B5-BBD3-26DB4F72B391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78312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58C42-D817-45D3-A22D-28537AAD19F8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843268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DF216-C37E-4D82-BEF4-F606DD42C4A2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79369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EDCC5-230E-43EC-8C66-FAE9B6F91ACE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59496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A6BDA-F4F2-4C3F-9E14-840730E5128C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823163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52C2-BB74-45C7-AC80-1C12D36D26A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891196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FEE76-274A-42EC-8525-3466A456F20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11809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CB3B9-748F-4758-A9F1-E7B949D8A3D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642505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FC6A4-AA2A-427D-920A-00654675885F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589855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BCFF0-5FB3-4790-B4FC-1485E548AD5A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084050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E767-A88F-4559-B39C-51FB434F065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39994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BFD31-1A58-49B5-BBD3-26DB4F72B391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876469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58C42-D817-45D3-A22D-28537AAD19F8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959104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DF216-C37E-4D82-BEF4-F606DD42C4A2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170920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EDCC5-230E-43EC-8C66-FAE9B6F91ACE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703477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A6BDA-F4F2-4C3F-9E14-840730E5128C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065370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52C2-BB74-45C7-AC80-1C12D36D26A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03260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FEE76-274A-42EC-8525-3466A456F20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376437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729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75616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165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88617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48807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9580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6639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23970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6913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61685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9844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CB3B9-748F-4758-A9F1-E7B949D8A3D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081610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FC6A4-AA2A-427D-920A-00654675885F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5950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BCFF0-5FB3-4790-B4FC-1485E548AD5A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780168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E767-A88F-4559-B39C-51FB434F065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003791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BFD31-1A58-49B5-BBD3-26DB4F72B391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392881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58C42-D817-45D3-A22D-28537AAD19F8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024282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DF216-C37E-4D82-BEF4-F606DD42C4A2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390368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EDCC5-230E-43EC-8C66-FAE9B6F91ACE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644238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A6BDA-F4F2-4C3F-9E14-840730E5128C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266586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52C2-BB74-45C7-AC80-1C12D36D26A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476547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FEE76-274A-42EC-8525-3466A456F20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053598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CB3B9-748F-4758-A9F1-E7B949D8A3D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96132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FC6A4-AA2A-427D-920A-00654675885F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664556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BCFF0-5FB3-4790-B4FC-1485E548AD5A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991112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E767-A88F-4559-B39C-51FB434F065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767029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BFD31-1A58-49B5-BBD3-26DB4F72B391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727012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58C42-D817-45D3-A22D-28537AAD19F8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010722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DF216-C37E-4D82-BEF4-F606DD42C4A2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118799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EDCC5-230E-43EC-8C66-FAE9B6F91ACE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677309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A6BDA-F4F2-4C3F-9E14-840730E5128C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743747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52C2-BB74-45C7-AC80-1C12D36D26A0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582123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FEE76-274A-42EC-8525-3466A456F207}" type="slidenum">
              <a:rPr lang="ru-RU">
                <a:solidFill>
                  <a:srgbClr val="EEECE1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82290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75000"/>
              </a:schemeClr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45E9AD-1A2E-40B5-8787-A4ECE46B601E}" type="slidenum">
              <a:rPr lang="ru-RU">
                <a:solidFill>
                  <a:srgbClr val="EEECE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4055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wheel spokes="2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C3836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45E9AD-1A2E-40B5-8787-A4ECE46B601E}" type="slidenum">
              <a:rPr lang="ru-RU">
                <a:solidFill>
                  <a:srgbClr val="EEECE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2228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heel spokes="2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C3836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45E9AD-1A2E-40B5-8787-A4ECE46B601E}" type="slidenum">
              <a:rPr lang="ru-RU">
                <a:solidFill>
                  <a:srgbClr val="EEECE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728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wheel spokes="2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C3836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45E9AD-1A2E-40B5-8787-A4ECE46B601E}" type="slidenum">
              <a:rPr lang="ru-RU">
                <a:solidFill>
                  <a:srgbClr val="EEECE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554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heel spokes="2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C3836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45E9AD-1A2E-40B5-8787-A4ECE46B601E}" type="slidenum">
              <a:rPr lang="ru-RU">
                <a:solidFill>
                  <a:srgbClr val="EEECE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6090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wheel spokes="2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C3836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45E9AD-1A2E-40B5-8787-A4ECE46B601E}" type="slidenum">
              <a:rPr lang="ru-RU">
                <a:solidFill>
                  <a:srgbClr val="EEECE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545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wheel spokes="2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C3836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75000"/>
              </a:schemeClr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19.07.2022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451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45E9AD-1A2E-40B5-8787-A4ECE46B601E}" type="slidenum">
              <a:rPr lang="ru-RU">
                <a:solidFill>
                  <a:srgbClr val="EEECE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005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wheel spokes="2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C3836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EEECE1"/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45E9AD-1A2E-40B5-8787-A4ECE46B601E}" type="slidenum">
              <a:rPr lang="ru-RU">
                <a:solidFill>
                  <a:srgbClr val="EEECE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EEECE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422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wheel spokes="2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C3836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94543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9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01.xml"/><Relationship Id="rId1" Type="http://schemas.openxmlformats.org/officeDocument/2006/relationships/audio" Target="file:///C:\Users\5\Desktop\&#1064;&#1082;&#1086;&#1083;&#1072;%20&#8470;%204%20&#1050;&#1088;&#1072;&#1077;&#1074;&#1077;&#1076;&#1095;&#1077;&#1089;&#1082;&#1080;&#1081;%20&#1091;&#1075;&#1086;&#1083;&#1086;&#1082;\&#1084;&#1091;&#1079;&#1099;&#1082;&#1072;\zhuravli.mp3" TargetMode="Externa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7" descr="_DSC72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052736"/>
            <a:ext cx="8814396" cy="5282436"/>
          </a:xfrm>
          <a:prstGeom prst="roundRect">
            <a:avLst>
              <a:gd name="adj" fmla="val 16667"/>
            </a:avLst>
          </a:prstGeom>
          <a:ln>
            <a:solidFill>
              <a:srgbClr val="C0504D">
                <a:lumMod val="60000"/>
                <a:lumOff val="40000"/>
              </a:srgbClr>
            </a:solidFill>
          </a:ln>
          <a:effectLst>
            <a:glow rad="139700">
              <a:srgbClr val="4F81BD">
                <a:satMod val="175000"/>
                <a:alpha val="40000"/>
              </a:srgb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95536" y="116632"/>
            <a:ext cx="8571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2000" b="1" dirty="0">
                <a:solidFill>
                  <a:srgbClr val="990000"/>
                </a:solidFill>
                <a:latin typeface="Monotype Corsiva" panose="03010101010201010101" pitchFamily="66" charset="0"/>
              </a:rPr>
              <a:t>Муниципальное бюджетное общеобразовательное учреждение «Средняя общеобразовательная школа №4 </a:t>
            </a:r>
            <a:r>
              <a:rPr lang="ru-RU" sz="2000" b="1" dirty="0" err="1">
                <a:solidFill>
                  <a:srgbClr val="990000"/>
                </a:solidFill>
                <a:latin typeface="Monotype Corsiva" panose="03010101010201010101" pitchFamily="66" charset="0"/>
              </a:rPr>
              <a:t>г.Лениногорска</a:t>
            </a:r>
            <a:r>
              <a:rPr lang="ru-RU" sz="2000" b="1" dirty="0">
                <a:solidFill>
                  <a:srgbClr val="990000"/>
                </a:solidFill>
                <a:latin typeface="Monotype Corsiva" panose="03010101010201010101" pitchFamily="66" charset="0"/>
              </a:rPr>
              <a:t>» муниципального образования "</a:t>
            </a:r>
            <a:r>
              <a:rPr lang="ru-RU" sz="2000" b="1" i="1" dirty="0" err="1">
                <a:solidFill>
                  <a:srgbClr val="990000"/>
                </a:solidFill>
                <a:latin typeface="Monotype Corsiva" panose="03010101010201010101" pitchFamily="66" charset="0"/>
              </a:rPr>
              <a:t>Лениногорский</a:t>
            </a:r>
            <a:r>
              <a:rPr lang="ru-RU" sz="2000" b="1" i="1" dirty="0">
                <a:solidFill>
                  <a:srgbClr val="990000"/>
                </a:solidFill>
                <a:latin typeface="Monotype Corsiva" panose="03010101010201010101" pitchFamily="66" charset="0"/>
              </a:rPr>
              <a:t> муниципальный район" Республики Татарстан</a:t>
            </a:r>
            <a:endParaRPr lang="ru-RU" sz="2000" b="1" i="1" dirty="0">
              <a:solidFill>
                <a:srgbClr val="990000"/>
              </a:solidFill>
              <a:effectLst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79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5\Documents\для музея\ещё\Фото 0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9459" name="Rectangle 5"/>
          <p:cNvSpPr>
            <a:spLocks noChangeArrowheads="1"/>
          </p:cNvSpPr>
          <p:nvPr/>
        </p:nvSpPr>
        <p:spPr bwMode="auto">
          <a:xfrm rot="-1326786">
            <a:off x="1344613" y="484188"/>
            <a:ext cx="2362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000" i="1" smtClean="0">
                <a:solidFill>
                  <a:prstClr val="white"/>
                </a:solidFill>
                <a:latin typeface="Arial Black" pitchFamily="34" charset="0"/>
              </a:rPr>
              <a:t>Они сражались за родину!</a:t>
            </a:r>
          </a:p>
        </p:txBody>
      </p:sp>
      <p:sp>
        <p:nvSpPr>
          <p:cNvPr id="19460" name="Rectangle 6"/>
          <p:cNvSpPr>
            <a:spLocks noChangeArrowheads="1"/>
          </p:cNvSpPr>
          <p:nvPr/>
        </p:nvSpPr>
        <p:spPr bwMode="auto">
          <a:xfrm rot="11377436" flipV="1">
            <a:off x="5808663" y="771525"/>
            <a:ext cx="30480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smtClean="0">
                <a:solidFill>
                  <a:prstClr val="black"/>
                </a:solidFill>
              </a:rPr>
              <a:t>И наше признание всем тем, кто защищал свое Отечество в годы нелегких испытаний. Все вынесли, стерпели, смогли, потому что любили и эту Землю, и эту Жизнь...</a:t>
            </a:r>
          </a:p>
        </p:txBody>
      </p:sp>
    </p:spTree>
    <p:extLst>
      <p:ext uri="{BB962C8B-B14F-4D97-AF65-F5344CB8AC3E}">
        <p14:creationId xmlns:p14="http://schemas.microsoft.com/office/powerpoint/2010/main" val="1220908242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7" descr="D:\Обои качество\Nature_Mountains_Rainbow_mountains_018743_.jpg"/>
          <p:cNvPicPr>
            <a:picLocks noChangeAspect="1" noChangeArrowheads="1"/>
          </p:cNvPicPr>
          <p:nvPr/>
        </p:nvPicPr>
        <p:blipFill>
          <a:blip r:embed="rId2">
            <a:lum contrast="-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/>
          <a:srcRect l="1615" r="1469" b="3030"/>
          <a:stretch>
            <a:fillRect/>
          </a:stretch>
        </p:blipFill>
        <p:spPr bwMode="auto">
          <a:xfrm>
            <a:off x="228600" y="3886200"/>
            <a:ext cx="4096743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/>
          <a:srcRect l="2807" r="1754" b="2244"/>
          <a:stretch>
            <a:fillRect/>
          </a:stretch>
        </p:blipFill>
        <p:spPr bwMode="auto">
          <a:xfrm>
            <a:off x="304800" y="304800"/>
            <a:ext cx="2114939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5"/>
          <a:srcRect r="1754" b="3759"/>
          <a:stretch>
            <a:fillRect/>
          </a:stretch>
        </p:blipFill>
        <p:spPr bwMode="auto">
          <a:xfrm>
            <a:off x="1838325" y="2066925"/>
            <a:ext cx="326707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20486" name="TextBox 6"/>
          <p:cNvSpPr txBox="1">
            <a:spLocks noChangeArrowheads="1"/>
          </p:cNvSpPr>
          <p:nvPr/>
        </p:nvSpPr>
        <p:spPr bwMode="auto">
          <a:xfrm>
            <a:off x="3352800" y="88900"/>
            <a:ext cx="56388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smtClean="0">
                <a:solidFill>
                  <a:prstClr val="white"/>
                </a:solidFill>
                <a:latin typeface="Courier New" pitchFamily="49" charset="0"/>
                <a:cs typeface="Courier New" pitchFamily="49" charset="0"/>
              </a:rPr>
              <a:t>Коротков Василий Андреевич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smtClean="0">
                <a:solidFill>
                  <a:prstClr val="white"/>
                </a:solidFill>
                <a:latin typeface="Courier New" pitchFamily="49" charset="0"/>
                <a:cs typeface="Courier New" pitchFamily="49" charset="0"/>
              </a:rPr>
              <a:t>Фото Февраль 1942 г.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smtClean="0">
                <a:solidFill>
                  <a:prstClr val="white"/>
                </a:solidFill>
                <a:latin typeface="Courier New" pitchFamily="49" charset="0"/>
                <a:cs typeface="Courier New" pitchFamily="49" charset="0"/>
              </a:rPr>
              <a:t>Сталинградский фронт</a:t>
            </a:r>
          </a:p>
        </p:txBody>
      </p:sp>
      <p:pic>
        <p:nvPicPr>
          <p:cNvPr id="29704" name="Picture 8" descr="C:\Users\5\Documents\для музея\30.13.77.2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29200" y="2057401"/>
            <a:ext cx="3488675" cy="4343400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61654849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308012" y="-8223250"/>
            <a:ext cx="2887643" cy="189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4585"/>
            <a:ext cx="8748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228600" algn="l"/>
              </a:tabLst>
            </a:pPr>
            <a:r>
              <a:rPr lang="ru-RU" sz="2400" dirty="0">
                <a:solidFill>
                  <a:srgbClr val="800000"/>
                </a:solidFill>
                <a:latin typeface="Times New Roman"/>
                <a:ea typeface="Times New Roman"/>
              </a:rPr>
              <a:t>Фото - выставка:  Солдаты  Красной Армии в Берлине.                                                                       </a:t>
            </a:r>
            <a:r>
              <a:rPr lang="ru-RU" sz="2400" dirty="0" smtClean="0">
                <a:solidFill>
                  <a:srgbClr val="800000"/>
                </a:solidFill>
                <a:latin typeface="Times New Roman"/>
                <a:ea typeface="Times New Roman"/>
              </a:rPr>
              <a:t>«МЫ </a:t>
            </a:r>
            <a:r>
              <a:rPr lang="ru-RU" sz="2400" dirty="0">
                <a:solidFill>
                  <a:srgbClr val="800000"/>
                </a:solidFill>
                <a:latin typeface="Times New Roman"/>
                <a:ea typeface="Times New Roman"/>
              </a:rPr>
              <a:t>дошли и  </a:t>
            </a:r>
            <a:r>
              <a:rPr lang="ru-RU" sz="2400" dirty="0" smtClean="0">
                <a:solidFill>
                  <a:srgbClr val="800000"/>
                </a:solidFill>
                <a:latin typeface="Times New Roman"/>
                <a:ea typeface="Times New Roman"/>
              </a:rPr>
              <a:t>победили»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6726163" cy="4448175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68144" y="1844824"/>
            <a:ext cx="3275856" cy="258532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>
                  <a:solidFill>
                    <a:srgbClr val="00206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 забывайте о солдатах,</a:t>
            </a:r>
            <a:br>
              <a:rPr lang="ru-RU" b="1" spc="50" dirty="0">
                <a:ln w="11430">
                  <a:solidFill>
                    <a:srgbClr val="00206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>
                <a:ln w="11430">
                  <a:solidFill>
                    <a:srgbClr val="00206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бились из последних сил,</a:t>
            </a:r>
            <a:br>
              <a:rPr lang="ru-RU" b="1" spc="50" dirty="0">
                <a:ln w="11430">
                  <a:solidFill>
                    <a:srgbClr val="00206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spc="50" dirty="0">
                <a:ln w="11430">
                  <a:solidFill>
                    <a:srgbClr val="00206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бинтах стонали в медсанбатах</a:t>
            </a:r>
            <a:r>
              <a:rPr lang="ru-RU" b="1" spc="50" dirty="0" smtClean="0">
                <a:ln w="11430">
                  <a:solidFill>
                    <a:srgbClr val="00206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r>
              <a:rPr lang="ru-RU" b="1" spc="50" dirty="0" smtClean="0">
                <a:ln w="11430">
                  <a:solidFill>
                    <a:srgbClr val="00206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 </a:t>
            </a:r>
            <a:r>
              <a:rPr lang="ru-RU" b="1" spc="50" dirty="0">
                <a:ln w="11430">
                  <a:solidFill>
                    <a:srgbClr val="00206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так надеялись на мир!</a:t>
            </a:r>
          </a:p>
          <a:p>
            <a:r>
              <a:rPr lang="ru-RU" b="1" spc="50" dirty="0">
                <a:ln w="11430">
                  <a:solidFill>
                    <a:srgbClr val="00206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</a:p>
          <a:p>
            <a:r>
              <a:rPr lang="ru-RU" b="1" spc="50" dirty="0">
                <a:ln w="11430">
                  <a:solidFill>
                    <a:srgbClr val="00206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</a:p>
          <a:p>
            <a:r>
              <a:rPr lang="ru-RU" b="1" spc="50" dirty="0">
                <a:ln w="11430">
                  <a:solidFill>
                    <a:srgbClr val="002060"/>
                  </a:solidFill>
                </a:ln>
                <a:solidFill>
                  <a:srgbClr val="FFC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Май  1945года</a:t>
            </a:r>
          </a:p>
        </p:txBody>
      </p:sp>
    </p:spTree>
    <p:extLst>
      <p:ext uri="{BB962C8B-B14F-4D97-AF65-F5344CB8AC3E}">
        <p14:creationId xmlns:p14="http://schemas.microsoft.com/office/powerpoint/2010/main" val="89918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2192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pc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Май 1945г. Советские солдаты в </a:t>
            </a:r>
            <a:r>
              <a:rPr spc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pc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Берлине. Дошли!</a:t>
            </a:r>
            <a:endParaRPr lang="ru-RU" spc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Picture 2" descr="C:\Users\5\Desktop\сканированное\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47556" b="53333"/>
          <a:stretch>
            <a:fillRect/>
          </a:stretch>
        </p:blipFill>
        <p:spPr>
          <a:xfrm>
            <a:off x="381000" y="2392227"/>
            <a:ext cx="2286000" cy="3627573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-533400" y="1484293"/>
            <a:ext cx="43434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err="1">
                <a:ln w="19050">
                  <a:solidFill>
                    <a:srgbClr val="EEECE1">
                      <a:tint val="1000"/>
                    </a:srgbClr>
                  </a:solidFill>
                  <a:prstDash val="solid"/>
                </a:ln>
                <a:solidFill>
                  <a:srgbClr val="9BBB5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cs typeface="Arial" charset="0"/>
              </a:rPr>
              <a:t>Марданов</a:t>
            </a:r>
            <a:r>
              <a:rPr lang="ru-RU" sz="2800" b="1" dirty="0">
                <a:ln w="19050">
                  <a:solidFill>
                    <a:srgbClr val="EEECE1">
                      <a:tint val="1000"/>
                    </a:srgbClr>
                  </a:solidFill>
                  <a:prstDash val="solid"/>
                </a:ln>
                <a:solidFill>
                  <a:srgbClr val="9BBB5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sz="2800" b="1" dirty="0" err="1">
                <a:ln w="19050">
                  <a:solidFill>
                    <a:srgbClr val="EEECE1">
                      <a:tint val="1000"/>
                    </a:srgbClr>
                  </a:solidFill>
                  <a:prstDash val="solid"/>
                </a:ln>
                <a:solidFill>
                  <a:srgbClr val="9BBB5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cs typeface="Arial" charset="0"/>
              </a:rPr>
              <a:t>Фарит</a:t>
            </a:r>
            <a:r>
              <a:rPr lang="ru-RU" sz="2800" b="1" dirty="0">
                <a:ln w="19050">
                  <a:solidFill>
                    <a:srgbClr val="EEECE1">
                      <a:tint val="1000"/>
                    </a:srgbClr>
                  </a:solidFill>
                  <a:prstDash val="solid"/>
                </a:ln>
                <a:solidFill>
                  <a:srgbClr val="9BBB5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ru-RU" sz="2800" b="1" dirty="0" err="1">
                <a:ln w="19050">
                  <a:solidFill>
                    <a:srgbClr val="EEECE1">
                      <a:tint val="1000"/>
                    </a:srgbClr>
                  </a:solidFill>
                  <a:prstDash val="solid"/>
                </a:ln>
                <a:solidFill>
                  <a:srgbClr val="9BBB5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 charset="0"/>
                <a:cs typeface="Arial" charset="0"/>
              </a:rPr>
              <a:t>Исламович</a:t>
            </a:r>
            <a:endParaRPr lang="ru-RU" sz="2800" b="1" dirty="0">
              <a:ln w="19050">
                <a:solidFill>
                  <a:srgbClr val="EEECE1">
                    <a:tint val="1000"/>
                  </a:srgbClr>
                </a:solidFill>
                <a:prstDash val="solid"/>
              </a:ln>
              <a:solidFill>
                <a:srgbClr val="9BBB59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3074" name="Picture 2" descr="C:\Users\5\Desktop\сканированное\8.jpg"/>
          <p:cNvPicPr>
            <a:picLocks noChangeAspect="1" noChangeArrowheads="1"/>
          </p:cNvPicPr>
          <p:nvPr/>
        </p:nvPicPr>
        <p:blipFill>
          <a:blip r:embed="rId4"/>
          <a:srcRect r="52708" b="48779"/>
          <a:stretch>
            <a:fillRect/>
          </a:stretch>
        </p:blipFill>
        <p:spPr bwMode="auto">
          <a:xfrm>
            <a:off x="3657600" y="1600200"/>
            <a:ext cx="4391792" cy="2667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C:\Users\5\Desktop\сканированное\7.jpg"/>
          <p:cNvPicPr>
            <a:picLocks noChangeAspect="1" noChangeArrowheads="1"/>
          </p:cNvPicPr>
          <p:nvPr/>
        </p:nvPicPr>
        <p:blipFill>
          <a:blip r:embed="rId5"/>
          <a:srcRect l="9492" r="53179" b="48535"/>
          <a:stretch>
            <a:fillRect/>
          </a:stretch>
        </p:blipFill>
        <p:spPr bwMode="auto">
          <a:xfrm>
            <a:off x="4953000" y="3505200"/>
            <a:ext cx="3895725" cy="3011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5\Desktop\сканированное\11 001.jpg"/>
          <p:cNvPicPr>
            <a:picLocks noChangeAspect="1" noChangeArrowheads="1"/>
          </p:cNvPicPr>
          <p:nvPr/>
        </p:nvPicPr>
        <p:blipFill>
          <a:blip r:embed="rId6"/>
          <a:srcRect l="47558" b="54594"/>
          <a:stretch>
            <a:fillRect/>
          </a:stretch>
        </p:blipFill>
        <p:spPr bwMode="auto">
          <a:xfrm>
            <a:off x="1981200" y="3810000"/>
            <a:ext cx="1835015" cy="2833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22531076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76400" y="152400"/>
            <a:ext cx="60960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angSong" pitchFamily="49" charset="-122"/>
                <a:ea typeface="FangSong" pitchFamily="49" charset="-122"/>
                <a:cs typeface="FreesiaUPC" pitchFamily="34" charset="-34"/>
              </a:rPr>
              <a:t>Трофеи русского солдата</a:t>
            </a:r>
          </a:p>
        </p:txBody>
      </p:sp>
      <p:pic>
        <p:nvPicPr>
          <p:cNvPr id="4099" name="Picture 3" descr="C:\Users\5\Desktop\сканированное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0" b="47911"/>
          <a:stretch>
            <a:fillRect/>
          </a:stretch>
        </p:blipFill>
        <p:spPr bwMode="auto">
          <a:xfrm>
            <a:off x="990600" y="3886200"/>
            <a:ext cx="44005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C:\Users\5\Desktop\сканированное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06" b="46255"/>
          <a:stretch>
            <a:fillRect/>
          </a:stretch>
        </p:blipFill>
        <p:spPr bwMode="auto">
          <a:xfrm>
            <a:off x="3886200" y="1066800"/>
            <a:ext cx="42926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C:\Users\5\Desktop\сканированное\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91" b="37492"/>
          <a:stretch>
            <a:fillRect/>
          </a:stretch>
        </p:blipFill>
        <p:spPr bwMode="auto">
          <a:xfrm>
            <a:off x="381000" y="1447800"/>
            <a:ext cx="388937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5\Desktop\сканированное\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91" b="36517"/>
          <a:stretch>
            <a:fillRect/>
          </a:stretch>
        </p:blipFill>
        <p:spPr bwMode="auto">
          <a:xfrm>
            <a:off x="4743450" y="3276600"/>
            <a:ext cx="404812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18385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561340" algn="l"/>
                <a:tab pos="1031875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Работа с ветеранами.</a:t>
            </a:r>
            <a:r>
              <a:rPr lang="ru-RU" sz="2000" dirty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sz="2000" dirty="0">
                <a:solidFill>
                  <a:srgbClr val="C00000"/>
                </a:solidFill>
                <a:ea typeface="Calibri"/>
                <a:cs typeface="Times New Roman"/>
              </a:rPr>
            </a:br>
            <a:r>
              <a:rPr lang="ru-RU" sz="2000" b="1" i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ru-RU" sz="2000" b="1" i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Организация    работы    с   ветеранами   войны   и тружениками тыла.</a:t>
            </a:r>
            <a:r>
              <a:rPr lang="ru-RU" sz="2000" b="1" i="1" dirty="0">
                <a:solidFill>
                  <a:srgbClr val="C00000"/>
                </a:solidFill>
                <a:ea typeface="Calibri"/>
                <a:cs typeface="Times New Roman"/>
              </a:rPr>
              <a:t/>
            </a:r>
            <a:br>
              <a:rPr lang="ru-RU" sz="2000" b="1" i="1" dirty="0">
                <a:solidFill>
                  <a:srgbClr val="C00000"/>
                </a:solidFill>
                <a:ea typeface="Calibri"/>
                <a:cs typeface="Times New Roman"/>
              </a:rPr>
            </a:b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8686800" cy="1512168"/>
          </a:xfrm>
        </p:spPr>
        <p:txBody>
          <a:bodyPr>
            <a:noAutofit/>
          </a:bodyPr>
          <a:lstStyle/>
          <a:p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ветеранами ВОВ помогает сделать изучение истории родины конкретным, интересным, убедительным, а также воспитать глубокое уважение к памяти тех, кто в трудные годы войны воевал за свободу и независимость Отечества, выстоял и победил.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Актуальность данного направления работы школьного музея обусловлена необходимостью формирования у учащихся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  умений общаться с людьми старшего поколения,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  перенимать у них жизненный опыт,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  заряжаться у них оптимизмом и позитивным отношением к жизни, 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   формировать активную жизненную позицию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user\Downloads\6c1128a7-dae7-4543-a043-23fcd074b62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3" y="2868791"/>
            <a:ext cx="5360144" cy="402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365ff746-1352-4364-b0f5-e6796b38aff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106" y="2276872"/>
            <a:ext cx="3757893" cy="439428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93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5" descr="C:\Users\5\Desktop\untitled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286000"/>
            <a:ext cx="3429000" cy="304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2743200" y="1447800"/>
            <a:ext cx="68580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Times New Roman" pitchFamily="18" charset="0"/>
              </a:rPr>
              <a:t>Солдату я слагаю оду.</a:t>
            </a:r>
            <a:endParaRPr lang="ru-RU" sz="1200" b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4F81BD">
                  <a:satMod val="200000"/>
                  <a:tint val="3000"/>
                </a:srgbClr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Times New Roman" pitchFamily="18" charset="0"/>
              </a:rPr>
              <a:t>Был ратный путь его тяжел.</a:t>
            </a:r>
            <a:endParaRPr lang="ru-RU" sz="1200" b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4F81BD">
                  <a:satMod val="200000"/>
                  <a:tint val="3000"/>
                </a:srgbClr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Times New Roman" pitchFamily="18" charset="0"/>
              </a:rPr>
              <a:t>Он все прошел: огонь и воду,</a:t>
            </a:r>
            <a:endParaRPr lang="ru-RU" sz="1200" b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4F81BD">
                  <a:satMod val="200000"/>
                  <a:tint val="3000"/>
                </a:srgbClr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Times New Roman" pitchFamily="18" charset="0"/>
              </a:rPr>
              <a:t>И трубы медные прошел.</a:t>
            </a:r>
            <a:endParaRPr lang="ru-RU" sz="1200" b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4F81BD">
                  <a:satMod val="200000"/>
                  <a:tint val="3000"/>
                </a:srgbClr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Times New Roman" pitchFamily="18" charset="0"/>
              </a:rPr>
              <a:t>Шагал по вражескому следу</a:t>
            </a:r>
            <a:endParaRPr lang="ru-RU" sz="1200" b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4F81BD">
                  <a:satMod val="200000"/>
                  <a:tint val="3000"/>
                </a:srgbClr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Times New Roman" pitchFamily="18" charset="0"/>
              </a:rPr>
              <a:t>До завершающего дня.</a:t>
            </a:r>
            <a:endParaRPr lang="ru-RU" sz="1200" b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4F81BD">
                  <a:satMod val="200000"/>
                  <a:tint val="3000"/>
                </a:srgbClr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Times New Roman" pitchFamily="18" charset="0"/>
              </a:rPr>
              <a:t>И прочно выковал Победу</a:t>
            </a:r>
            <a:endParaRPr lang="ru-RU" sz="1200" b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4F81BD">
                  <a:satMod val="200000"/>
                  <a:tint val="3000"/>
                </a:srgbClr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Times New Roman" pitchFamily="18" charset="0"/>
              </a:rPr>
              <a:t>Из грома, стали и огня.</a:t>
            </a:r>
            <a:endParaRPr lang="ru-RU" sz="1200" b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4F81BD">
                  <a:satMod val="200000"/>
                  <a:tint val="3000"/>
                </a:srgbClr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Times New Roman" pitchFamily="18" charset="0"/>
              </a:rPr>
              <a:t>И, полная творящей силы,</a:t>
            </a:r>
            <a:endParaRPr lang="ru-RU" sz="1200" b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4F81BD">
                  <a:satMod val="200000"/>
                  <a:tint val="3000"/>
                </a:srgbClr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Times New Roman" pitchFamily="18" charset="0"/>
              </a:rPr>
              <a:t>Вся в блеске солнца, не в дыму,</a:t>
            </a:r>
            <a:endParaRPr lang="ru-RU" sz="1200" b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4F81BD">
                  <a:satMod val="200000"/>
                  <a:tint val="3000"/>
                </a:srgbClr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Times New Roman" pitchFamily="18" charset="0"/>
              </a:rPr>
              <a:t>Стоит спасенная Россия,</a:t>
            </a:r>
            <a:endParaRPr lang="ru-RU" sz="1200" b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4F81BD">
                  <a:satMod val="200000"/>
                  <a:tint val="3000"/>
                </a:srgbClr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  <a:latin typeface="Arial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Times New Roman" pitchFamily="18" charset="0"/>
              </a:rPr>
              <a:t>Как вечный памятник ему.</a:t>
            </a:r>
            <a:endParaRPr lang="ru-RU" b="1" dirty="0">
              <a:ln w="900" cmpd="sng">
                <a:solidFill>
                  <a:srgbClr val="4F81BD">
                    <a:satMod val="190000"/>
                    <a:alpha val="55000"/>
                  </a:srgbClr>
                </a:solidFill>
                <a:prstDash val="solid"/>
              </a:ln>
              <a:solidFill>
                <a:srgbClr val="4F81BD">
                  <a:satMod val="200000"/>
                  <a:tint val="3000"/>
                </a:srgbClr>
              </a:solidFill>
              <a:effectLst>
                <a:innerShdw blurRad="101600" dist="76200" dir="5400000">
                  <a:srgbClr val="4F81BD">
                    <a:satMod val="190000"/>
                    <a:tint val="100000"/>
                    <a:alpha val="74000"/>
                  </a:srgbClr>
                </a:innerShdw>
              </a:effectLst>
              <a:latin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533400"/>
            <a:ext cx="41148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F79646">
                    <a:tint val="15000"/>
                    <a:satMod val="200000"/>
                  </a:srgb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" charset="0"/>
                <a:cs typeface="Arial" charset="0"/>
              </a:rPr>
              <a:t>Ода солдату</a:t>
            </a:r>
          </a:p>
        </p:txBody>
      </p:sp>
    </p:spTree>
    <p:extLst>
      <p:ext uri="{BB962C8B-B14F-4D97-AF65-F5344CB8AC3E}">
        <p14:creationId xmlns:p14="http://schemas.microsoft.com/office/powerpoint/2010/main" val="20211094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Изображение 120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3118"/>
            <a:ext cx="8784976" cy="648650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4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0968"/>
            <a:ext cx="3456384" cy="351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476672"/>
            <a:ext cx="82089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Музей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один из хранителей истории, передающий информацию о прошлом новому поколению, а для  нового сознания вещь, пришедшая из реальности прошлого, есть продукт прошедшего бытия. Его создатели не мыслятся теперь никак иначе, чем люди, которые когда-то жили, которые ушли в безызвестность, оставив после себя свои творения.</a:t>
            </a:r>
            <a:endParaRPr lang="ru-RU" sz="1400" dirty="0">
              <a:ea typeface="Calibri"/>
              <a:cs typeface="Times New Roman"/>
            </a:endParaRPr>
          </a:p>
          <a:p>
            <a:pPr indent="449580"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Научимся понимать, извлекать информацию и тогда мы не заблудимся во  времени, не превратимся в вечных странников, а окажемся в окружении понятных вещей, говорящих на понятном языке и события, явления былого  будут продолжать  жить.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72000" y="2710542"/>
            <a:ext cx="40324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Мероприятие 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Память, пронесённая через   года»  В роли ведущего выступила ученица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Медведева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Ольга. Она познакомила всех с работой поискового движения Татарстана </a:t>
            </a:r>
          </a:p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Объединение Отечество» Её  прадедушка геройски погиб в боях под Ленинградом в 1942 году.  А в ходе работ по поиску и захоронению  останков солдат, погибших в годы Великой Отечественной войны, проводимых во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Всеволжском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районе Ленинградской области был найден солдатский медальон,  в котором  были данные  на Буслаева Н. В.  Родных война нашли- это бабушка  Медведевой О. Своей радость, она поделилась с учащимися  школы. Ребята узнали, что такое солдатский медальон  и по какой причине его  старались не заполнять</a:t>
            </a:r>
          </a:p>
        </p:txBody>
      </p:sp>
    </p:spTree>
    <p:extLst>
      <p:ext uri="{BB962C8B-B14F-4D97-AF65-F5344CB8AC3E}">
        <p14:creationId xmlns:p14="http://schemas.microsoft.com/office/powerpoint/2010/main" val="404057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476672"/>
            <a:ext cx="6336704" cy="369332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ru-RU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Экспозиции музея</a:t>
            </a:r>
            <a:endParaRPr lang="ru-RU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99000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496" y="980728"/>
            <a:ext cx="9108504" cy="5436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1200" b="1" dirty="0">
                <a:latin typeface="Times New Roman"/>
                <a:ea typeface="Times New Roman"/>
                <a:cs typeface="Times New Roman"/>
              </a:rPr>
              <a:t>I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 раздел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i="1" u="sng" dirty="0">
                <a:latin typeface="Times New Roman"/>
                <a:ea typeface="Times New Roman"/>
                <a:cs typeface="Times New Roman"/>
              </a:rPr>
              <a:t>«Этих дней не смолкнет слава!»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u="sng" dirty="0">
                <a:latin typeface="Times New Roman"/>
                <a:ea typeface="Times New Roman"/>
                <a:cs typeface="Times New Roman"/>
              </a:rPr>
              <a:t>Основным содержанием экспозиции является материалы о мужестве,  подвиге, героизме воинов – земляков на фронтах Великой Отечественной войны.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 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200" b="1" dirty="0">
                <a:latin typeface="Times New Roman"/>
                <a:ea typeface="Times New Roman"/>
                <a:cs typeface="Times New Roman"/>
              </a:rPr>
              <a:t>II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 раздел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i="1" u="sng" dirty="0">
                <a:latin typeface="Times New Roman"/>
                <a:ea typeface="Times New Roman"/>
                <a:cs typeface="Times New Roman"/>
              </a:rPr>
              <a:t>«Быт и культура этнических  общностей Татарстана»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u="sng" dirty="0">
                <a:latin typeface="Times New Roman"/>
                <a:ea typeface="Times New Roman"/>
                <a:cs typeface="Times New Roman"/>
              </a:rPr>
              <a:t>Рассказывает о скромном быте 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u="sng" dirty="0">
                <a:latin typeface="Times New Roman"/>
                <a:ea typeface="Times New Roman"/>
                <a:cs typeface="Times New Roman"/>
              </a:rPr>
              <a:t>крестьянской жизни. 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</a:t>
            </a:r>
            <a:r>
              <a:rPr lang="en-US" sz="1200" b="1" dirty="0">
                <a:latin typeface="Times New Roman"/>
                <a:ea typeface="Times New Roman"/>
                <a:cs typeface="Times New Roman"/>
              </a:rPr>
              <a:t>III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 раздел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i="1" u="sng" dirty="0">
                <a:latin typeface="Times New Roman"/>
                <a:ea typeface="Times New Roman"/>
                <a:cs typeface="Times New Roman"/>
              </a:rPr>
              <a:t>«Наша школа»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dirty="0">
                <a:latin typeface="Times New Roman"/>
                <a:ea typeface="Times New Roman"/>
                <a:cs typeface="Times New Roman"/>
              </a:rPr>
              <a:t>Повествует об истории школы и ее школьных буднях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en-US" sz="1200" dirty="0">
                <a:latin typeface="Times New Roman"/>
                <a:ea typeface="Times New Roman"/>
                <a:cs typeface="Times New Roman"/>
              </a:rPr>
              <a:t>VI</a:t>
            </a:r>
            <a:r>
              <a:rPr lang="ru-RU" sz="1200" dirty="0">
                <a:latin typeface="Times New Roman"/>
                <a:ea typeface="Times New Roman"/>
                <a:cs typeface="Times New Roman"/>
              </a:rPr>
              <a:t>раздел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i="1" u="sng" dirty="0">
                <a:latin typeface="Times New Roman"/>
                <a:ea typeface="Times New Roman"/>
                <a:cs typeface="Times New Roman"/>
              </a:rPr>
              <a:t>«Наш город  Лениногорск»- колыбель нефтяной промышленности.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u="sng" dirty="0">
                <a:latin typeface="Times New Roman"/>
                <a:ea typeface="Times New Roman"/>
                <a:cs typeface="Times New Roman"/>
              </a:rPr>
              <a:t>Освещает развитие города с истоков до настоящего времени. 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en-US" sz="1200" b="1" dirty="0">
                <a:latin typeface="Times New Roman"/>
                <a:ea typeface="Times New Roman"/>
                <a:cs typeface="Times New Roman"/>
              </a:rPr>
              <a:t>V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 раздел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b="1" i="1" u="sng" dirty="0">
                <a:latin typeface="Times New Roman"/>
                <a:ea typeface="Times New Roman"/>
                <a:cs typeface="Times New Roman"/>
              </a:rPr>
              <a:t>«Социализм через историю вещей»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200" i="1" u="sng" dirty="0">
                <a:latin typeface="Times New Roman"/>
                <a:ea typeface="Times New Roman"/>
                <a:cs typeface="Times New Roman"/>
              </a:rPr>
              <a:t>Знакомит с периодом советской эпохи и ее материальными и духовными ценностями</a:t>
            </a:r>
            <a:endParaRPr lang="ru-RU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Всего экспозиций пять, но самая яркая -</a:t>
            </a:r>
            <a:r>
              <a:rPr lang="ru-RU" sz="1400" b="1" i="1" u="sng" dirty="0">
                <a:latin typeface="Times New Roman"/>
                <a:ea typeface="Times New Roman"/>
                <a:cs typeface="Times New Roman"/>
              </a:rPr>
              <a:t>«Этих дней не смолкнет слава!»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199390" algn="l"/>
              </a:tabLst>
            </a:pPr>
            <a:r>
              <a:rPr lang="ru-RU" sz="1400" b="1" dirty="0">
                <a:solidFill>
                  <a:srgbClr val="1F497D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Экскурсионная работа: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199390" algn="l"/>
              </a:tabLst>
            </a:pPr>
            <a:r>
              <a:rPr lang="ru-RU" sz="1400" i="1" dirty="0">
                <a:latin typeface="Times New Roman"/>
                <a:ea typeface="Calibri"/>
                <a:cs typeface="Times New Roman"/>
              </a:rPr>
              <a:t>Посетители музея: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199390" algn="l"/>
              </a:tabLst>
            </a:pPr>
            <a:r>
              <a:rPr lang="ru-RU" sz="1400" i="1" dirty="0">
                <a:latin typeface="Times New Roman"/>
                <a:ea typeface="Calibri"/>
                <a:cs typeface="Times New Roman"/>
              </a:rPr>
              <a:t>учащиеся школы, ветераны войны и труженики тыла, участники локальных конфликтов</a:t>
            </a:r>
            <a:endParaRPr lang="ru-RU" sz="14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  <a:tabLst>
                <a:tab pos="199390" algn="l"/>
              </a:tabLst>
            </a:pPr>
            <a:r>
              <a:rPr lang="ru-RU" sz="1400" i="1" dirty="0">
                <a:latin typeface="Times New Roman"/>
                <a:ea typeface="Calibri"/>
                <a:cs typeface="Times New Roman"/>
              </a:rPr>
              <a:t>( воины - афганцы, солдаты российской армии, участвовавшие в Чеченской войне),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i="1" dirty="0">
                <a:latin typeface="Times New Roman"/>
                <a:ea typeface="Calibri"/>
                <a:cs typeface="Times New Roman"/>
              </a:rPr>
              <a:t>родители, ветераны труда, пенсионеры, воспитанники ДОУ № 5, ДОУ № 28.</a:t>
            </a:r>
            <a:r>
              <a:rPr lang="ru-RU" sz="1400" dirty="0">
                <a:ea typeface="Calibri"/>
                <a:cs typeface="Times New Roman"/>
              </a:rPr>
              <a:t> 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В музее создана секция экскурсоводов, это в основном,  учащиеся9-10 классов.</a:t>
            </a:r>
            <a:r>
              <a:rPr lang="ru-RU" sz="1400" spc="-5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Количество посетителей музея в среднем за год-350 человек.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4522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7" descr="Фотка 19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2286000" y="5029200"/>
            <a:ext cx="526368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Arial" charset="0"/>
              </a:rPr>
              <a:t>Я не напрасно беспокоюсь,</a:t>
            </a:r>
            <a:br>
              <a:rPr lang="ru-RU" sz="24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Arial" charset="0"/>
              </a:rPr>
            </a:br>
            <a:r>
              <a:rPr lang="ru-RU" sz="24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Arial" charset="0"/>
              </a:rPr>
              <a:t>Чтоб не забылась та война,</a:t>
            </a:r>
            <a:br>
              <a:rPr lang="ru-RU" sz="24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Arial" charset="0"/>
              </a:rPr>
            </a:br>
            <a:r>
              <a:rPr lang="ru-RU" sz="24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Arial" charset="0"/>
              </a:rPr>
              <a:t>Ведь эта память – наша совесть!</a:t>
            </a:r>
            <a:br>
              <a:rPr lang="ru-RU" sz="24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Arial" charset="0"/>
              </a:rPr>
            </a:br>
            <a:r>
              <a:rPr lang="ru-RU" sz="2400" b="1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Arial" charset="0"/>
              </a:rPr>
              <a:t>Она, как сила, нам нужна.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62200" y="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cap="all" dirty="0">
                <a:ln/>
                <a:solidFill>
                  <a:prstClr val="white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Arial" charset="0"/>
              </a:rPr>
              <a:t>I</a:t>
            </a:r>
            <a:r>
              <a:rPr lang="ru-RU" sz="2000" b="1" cap="all" dirty="0">
                <a:ln/>
                <a:solidFill>
                  <a:prstClr val="white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Arial" charset="0"/>
              </a:rPr>
              <a:t> раздел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i="1" u="sng" dirty="0">
                <a:ln w="900" cmpd="sng">
                  <a:solidFill>
                    <a:srgbClr val="4F81BD">
                      <a:satMod val="190000"/>
                      <a:alpha val="55000"/>
                    </a:srgbClr>
                  </a:solidFill>
                  <a:prstDash val="solid"/>
                </a:ln>
                <a:solidFill>
                  <a:srgbClr val="4F81BD">
                    <a:satMod val="200000"/>
                    <a:tint val="3000"/>
                  </a:srgbClr>
                </a:solidFill>
                <a:effectLst>
                  <a:innerShdw blurRad="101600" dist="76200" dir="5400000">
                    <a:srgbClr val="4F81BD">
                      <a:satMod val="190000"/>
                      <a:tint val="100000"/>
                      <a:alpha val="74000"/>
                    </a:srgbClr>
                  </a:innerShdw>
                </a:effectLst>
                <a:latin typeface="Arial" charset="0"/>
                <a:cs typeface="Arial" charset="0"/>
              </a:rPr>
              <a:t>«Этих дней не смолкнет слава!»</a:t>
            </a:r>
          </a:p>
        </p:txBody>
      </p:sp>
      <p:pic>
        <p:nvPicPr>
          <p:cNvPr id="8" name="zhuravli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19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132817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4"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188640"/>
            <a:ext cx="8640960" cy="72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  <a:tabLst>
                <a:tab pos="633730" algn="l"/>
                <a:tab pos="3476625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Фото экспозиции  с отдельными           фрагментами </a:t>
            </a:r>
            <a:endParaRPr lang="ru-RU" sz="14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  <a:tabLst>
                <a:tab pos="633730" algn="l"/>
                <a:tab pos="3476625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и экскурсией  по ней</a:t>
            </a:r>
            <a:r>
              <a:rPr lang="ru-RU" b="1" dirty="0">
                <a:solidFill>
                  <a:srgbClr val="365F91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918070"/>
            <a:ext cx="5010402" cy="3340268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C:\Users\user\Downloads\IMG_20220718_1016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09600" y="-9982200"/>
            <a:ext cx="4082400" cy="306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135" y="620688"/>
            <a:ext cx="4756770" cy="340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44008" y="3825914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Подлинная похоронка на бойца Красной армии.</a:t>
            </a:r>
          </a:p>
        </p:txBody>
      </p:sp>
      <p:pic>
        <p:nvPicPr>
          <p:cNvPr id="12" name="Picture 4" descr="SDC1847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09835">
            <a:off x="1003477" y="3992385"/>
            <a:ext cx="2645960" cy="2441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3" name="Рисунок 12" descr="E:\pageрпро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490608"/>
            <a:ext cx="3274406" cy="2226392"/>
          </a:xfrm>
          <a:prstGeom prst="rect">
            <a:avLst/>
          </a:prstGeom>
          <a:noFill/>
          <a:ln>
            <a:noFill/>
          </a:ln>
          <a:scene3d>
            <a:camera prst="perspective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9482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C:\Users\5\Documents\для музея\d8fa223d38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Рисунок 3" descr="76a94e32b37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8413" y="923925"/>
            <a:ext cx="3829049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11267" name="Рисунок 4" descr="p1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1828800"/>
            <a:ext cx="43688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7" name="Прямоугольник 6"/>
          <p:cNvSpPr/>
          <p:nvPr/>
        </p:nvSpPr>
        <p:spPr>
          <a:xfrm>
            <a:off x="76200" y="6172200"/>
            <a:ext cx="3501664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  <a:cs typeface="Arial" charset="0"/>
              </a:rPr>
              <a:t>Начало войны</a:t>
            </a:r>
          </a:p>
        </p:txBody>
      </p:sp>
      <p:sp>
        <p:nvSpPr>
          <p:cNvPr id="14342" name="TextBox 7"/>
          <p:cNvSpPr txBox="1">
            <a:spLocks noChangeArrowheads="1"/>
          </p:cNvSpPr>
          <p:nvPr/>
        </p:nvSpPr>
        <p:spPr bwMode="auto">
          <a:xfrm>
            <a:off x="609600" y="5105400"/>
            <a:ext cx="4191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ln w="50800"/>
                <a:solidFill>
                  <a:prstClr val="black">
                    <a:shade val="50000"/>
                  </a:prstClr>
                </a:solidFill>
                <a:latin typeface="Arial" charset="0"/>
                <a:cs typeface="Arial" charset="0"/>
              </a:rPr>
              <a:t>23 июня 1941 г. Отправка на фронт </a:t>
            </a:r>
          </a:p>
        </p:txBody>
      </p:sp>
      <p:sp>
        <p:nvSpPr>
          <p:cNvPr id="14343" name="TextBox 8"/>
          <p:cNvSpPr txBox="1">
            <a:spLocks noChangeArrowheads="1"/>
          </p:cNvSpPr>
          <p:nvPr/>
        </p:nvSpPr>
        <p:spPr bwMode="auto">
          <a:xfrm>
            <a:off x="5181600" y="5410200"/>
            <a:ext cx="3733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prstClr val="white"/>
                </a:solidFill>
              </a:rPr>
              <a:t>22 июня 1941г. Выступление Молотова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" y="152400"/>
            <a:ext cx="5562600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cap="all" dirty="0">
                <a:ln/>
                <a:solidFill>
                  <a:srgbClr val="4F81BD"/>
                </a:solidFill>
                <a:effectLst>
                  <a:outerShdw blurRad="19685" dist="12700" dir="5400000" algn="tl" rotWithShape="0">
                    <a:srgbClr val="4F81BD">
                      <a:satMod val="130000"/>
                      <a:alpha val="60000"/>
                    </a:srgb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Arial" charset="0"/>
              </a:rPr>
              <a:t>Наше дело правое, враг будет разбит!</a:t>
            </a:r>
          </a:p>
        </p:txBody>
      </p:sp>
      <p:sp>
        <p:nvSpPr>
          <p:cNvPr id="14345" name="Rectangle 10"/>
          <p:cNvSpPr>
            <a:spLocks noChangeArrowheads="1"/>
          </p:cNvSpPr>
          <p:nvPr/>
        </p:nvSpPr>
        <p:spPr bwMode="auto">
          <a:xfrm>
            <a:off x="1160463" y="990600"/>
            <a:ext cx="4021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i="1" smtClean="0">
                <a:solidFill>
                  <a:prstClr val="black"/>
                </a:solidFill>
              </a:rPr>
              <a:t>Фотографии рассказывают</a:t>
            </a:r>
            <a:r>
              <a:rPr lang="ru-RU" altLang="ru-RU" b="1" smtClean="0">
                <a:solidFill>
                  <a:prstClr val="white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163836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  <p:bldP spid="143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Содержимое 3" descr="Фотка 19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" name="Picture 2" descr="C:\Users\5\Desktop\для музея\ещё\Фото 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1" y="304801"/>
            <a:ext cx="2438399" cy="1828799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5363" name="Picture 3" descr="C:\Users\5\Desktop\для музея\Музейные экпонаты\Фотка 1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3657600"/>
            <a:ext cx="2290763" cy="3054350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245" name="Picture 5" descr="C:\Users\5\Documents\для музея\Музейные экпонаты\Фотка 2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4229100"/>
            <a:ext cx="2971800" cy="2228850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6" name="Picture 2" descr="C:\Users\5\Desktop\для музея\ещё\Фото 0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2200" y="228600"/>
            <a:ext cx="2743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7" name="Прямоугольник 6"/>
          <p:cNvSpPr/>
          <p:nvPr/>
        </p:nvSpPr>
        <p:spPr>
          <a:xfrm>
            <a:off x="2057400" y="0"/>
            <a:ext cx="4953985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300000" lon="21299997" rev="0"/>
              </a:camera>
              <a:lightRig rig="threePt" dir="t"/>
            </a:scene3d>
            <a:sp3d prstMaterial="matte"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Отцы, дети, внуки!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ln w="18415" cmpd="sng">
                  <a:solidFill>
                    <a:srgbClr val="FFFFFF"/>
                  </a:solidFill>
                  <a:prstDash val="solid"/>
                  <a:round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Они сражались за Родину!</a:t>
            </a:r>
          </a:p>
        </p:txBody>
      </p:sp>
      <p:pic>
        <p:nvPicPr>
          <p:cNvPr id="24584" name="Рисунок 7" descr="827423893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17547">
            <a:off x="5416550" y="4319588"/>
            <a:ext cx="15557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177921"/>
      </p:ext>
    </p:extLst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16310"/>
            <a:ext cx="5328592" cy="35931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5066"/>
            <a:ext cx="4507752" cy="338437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 descr="F:\МОИ файлы\Новая папка\Оля\c230ea8b4f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653136"/>
            <a:ext cx="6192520" cy="632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480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7_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533</Words>
  <Application>Microsoft Office PowerPoint</Application>
  <PresentationFormat>Экран (4:3)</PresentationFormat>
  <Paragraphs>80</Paragraphs>
  <Slides>16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Тема Office</vt:lpstr>
      <vt:lpstr>Бумажная</vt:lpstr>
      <vt:lpstr>1_Бумажная</vt:lpstr>
      <vt:lpstr>2_Бумажная</vt:lpstr>
      <vt:lpstr>3_Бумажная</vt:lpstr>
      <vt:lpstr>4_Бумажная</vt:lpstr>
      <vt:lpstr>1_Тема Office</vt:lpstr>
      <vt:lpstr>5_Бумажная</vt:lpstr>
      <vt:lpstr>6_Бумажная</vt:lpstr>
      <vt:lpstr>7_Бумажная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Май 1945г. Советские солдаты в  Берлине. Дошли!</vt:lpstr>
      <vt:lpstr>Презентация PowerPoint</vt:lpstr>
      <vt:lpstr>Работа с ветеранами.  Организация    работы    с   ветеранами   войны   и тружениками тыла.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21</cp:revision>
  <dcterms:created xsi:type="dcterms:W3CDTF">2022-07-18T18:28:43Z</dcterms:created>
  <dcterms:modified xsi:type="dcterms:W3CDTF">2022-07-19T07:27:15Z</dcterms:modified>
</cp:coreProperties>
</file>